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60" r:id="rId2"/>
    <p:sldId id="263" r:id="rId3"/>
    <p:sldId id="333" r:id="rId4"/>
    <p:sldId id="309" r:id="rId5"/>
    <p:sldId id="308" r:id="rId6"/>
    <p:sldId id="332" r:id="rId7"/>
    <p:sldId id="310" r:id="rId8"/>
    <p:sldId id="269" r:id="rId9"/>
    <p:sldId id="312" r:id="rId10"/>
    <p:sldId id="284" r:id="rId11"/>
    <p:sldId id="272" r:id="rId12"/>
    <p:sldId id="287" r:id="rId13"/>
    <p:sldId id="301" r:id="rId14"/>
    <p:sldId id="334" r:id="rId15"/>
    <p:sldId id="335" r:id="rId16"/>
    <p:sldId id="338" r:id="rId17"/>
    <p:sldId id="271" r:id="rId18"/>
    <p:sldId id="313" r:id="rId19"/>
    <p:sldId id="314" r:id="rId20"/>
    <p:sldId id="336" r:id="rId21"/>
    <p:sldId id="273" r:id="rId22"/>
    <p:sldId id="315" r:id="rId23"/>
    <p:sldId id="316" r:id="rId24"/>
    <p:sldId id="305" r:id="rId25"/>
    <p:sldId id="318" r:id="rId26"/>
    <p:sldId id="319" r:id="rId27"/>
    <p:sldId id="320" r:id="rId28"/>
    <p:sldId id="321" r:id="rId29"/>
    <p:sldId id="324" r:id="rId30"/>
    <p:sldId id="306" r:id="rId31"/>
    <p:sldId id="325" r:id="rId32"/>
    <p:sldId id="326" r:id="rId33"/>
    <p:sldId id="327" r:id="rId34"/>
    <p:sldId id="328" r:id="rId35"/>
    <p:sldId id="307" r:id="rId36"/>
    <p:sldId id="330" r:id="rId37"/>
    <p:sldId id="331" r:id="rId38"/>
    <p:sldId id="302" r:id="rId39"/>
    <p:sldId id="303" r:id="rId40"/>
    <p:sldId id="297" r:id="rId41"/>
    <p:sldId id="304" r:id="rId42"/>
    <p:sldId id="337" r:id="rId4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734"/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2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2B2ACB-2832-4D5F-B96D-565041AC6B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242DD-61DC-4D98-817F-2586DA822A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0715E-4D66-44A9-AE49-F911C573DBB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2E39C-073D-41A1-9A1A-2FF822B84D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25476-A43B-47BD-8F89-508D74CB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AC20A-6682-454C-A086-CB7100448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06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45C66-74AB-854B-8AF3-3DE3D4326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13" y="456399"/>
            <a:ext cx="4362450" cy="1963737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14" y="2904119"/>
            <a:ext cx="4362450" cy="259868"/>
          </a:xfrm>
        </p:spPr>
        <p:txBody>
          <a:bodyPr anchor="ctr"/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314558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3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764E411-936F-3044-8265-A066A2B83B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3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7C988E-4FD1-F44B-8698-26D540F4924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66161" y="2971685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959D2-BEEE-8D4C-8216-8C05C61B75D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AAF54B-C785-4346-9B7B-CA106BFE8CD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BD7929-DCAA-9F42-A87C-7B5A7671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0278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84F489-4B0E-7447-8E87-1F18960C53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575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1097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DA5635F-177B-8C4B-A3DC-69876D8200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3544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428C66-1F80-4C4D-BCD2-480123DFFA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10883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5691CA-25BF-4244-8679-B624DA43373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02348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63FDE-A720-A74F-88A3-418704C0C7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CB42-5BE5-6847-AFF9-834D3CA9162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1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us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5895975" y="139148"/>
            <a:ext cx="3248023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157B452-A578-2C41-8127-5539B4BB1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4191209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9D716E-1CF3-9042-9DD1-4AAD03935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17297"/>
            <a:ext cx="4191000" cy="268632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680"/>
              </a:lnSpc>
              <a:spcBef>
                <a:spcPts val="750"/>
              </a:spcBef>
              <a:spcAft>
                <a:spcPts val="600"/>
              </a:spcAft>
              <a:buClrTx/>
              <a:buSzPct val="75000"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522682-F92A-144E-938B-45336A636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35188"/>
            <a:ext cx="4191000" cy="382110"/>
          </a:xfrm>
        </p:spPr>
        <p:txBody>
          <a:bodyPr>
            <a:norm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424E-5889-7847-838F-5925BED8A9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CA1E-7A7E-DF47-984B-664CF3C08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5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D299AF-B7C4-AB4D-BC54-733C75A44911}"/>
              </a:ext>
            </a:extLst>
          </p:cNvPr>
          <p:cNvSpPr/>
          <p:nvPr userDrawn="1"/>
        </p:nvSpPr>
        <p:spPr>
          <a:xfrm>
            <a:off x="0" y="116732"/>
            <a:ext cx="3320374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2F810-22CB-2B43-91C2-51FFAA239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86" y="682052"/>
            <a:ext cx="2484202" cy="1464518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8841441" y="139148"/>
            <a:ext cx="302557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B1531-8C6C-9547-9EC3-C6E24B848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674557" y="1672992"/>
            <a:ext cx="2645817" cy="28082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A1A05-EE43-614A-9F7E-27041F9BD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76B9-EA1D-964E-A0C5-37396144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0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E82-E25B-CE41-A908-43BD2EC2B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86" y="537738"/>
            <a:ext cx="4173114" cy="4691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5C3F7-814B-F644-B33E-D033B1334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2518" y="537738"/>
            <a:ext cx="6165476" cy="469175"/>
          </a:xfrm>
        </p:spPr>
        <p:txBody>
          <a:bodyPr anchor="ctr"/>
          <a:lstStyle>
            <a:lvl1pPr>
              <a:defRPr spc="50" baseline="0"/>
            </a:lvl1pPr>
          </a:lstStyle>
          <a:p>
            <a:pPr lvl="0"/>
            <a:r>
              <a:rPr lang="en-US" dirty="0"/>
              <a:t>SUBHEAD TO GO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933-6B02-0144-BF1A-69A51D5C03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8749-87A2-0341-9D35-5E74E8AB75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0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6 o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AA42E8-9C39-454E-ADD6-58C0005063C5}"/>
              </a:ext>
            </a:extLst>
          </p:cNvPr>
          <p:cNvSpPr/>
          <p:nvPr userDrawn="1"/>
        </p:nvSpPr>
        <p:spPr>
          <a:xfrm flipH="1">
            <a:off x="2983149" y="479897"/>
            <a:ext cx="6160850" cy="39494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Muli Regular" charset="0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DB7D153-61A8-B34E-A15C-9B46F446BC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519701" y="2474121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336015-19B8-2247-9DF3-762298B05F5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19702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DE58043-A190-A54E-A57D-DB8D7710CA6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25619" y="971585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1A2D792-C3A8-B94C-8D1A-FF993AF9B64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7331536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6F74465-B7AF-DC42-B0E0-DAEE3F794FD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425618" y="247412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9C94A2A-6979-4D49-945C-5C430721B08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331535" y="2474122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C63A3F1-3298-8C4D-984E-C388DD747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798" y="479897"/>
            <a:ext cx="2331155" cy="1342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B350A66-F079-A443-A6E6-F4E8B55CB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798" y="1398494"/>
            <a:ext cx="2331155" cy="3069802"/>
          </a:xfrm>
        </p:spPr>
        <p:txBody>
          <a:bodyPr>
            <a:normAutofit/>
          </a:bodyPr>
          <a:lstStyle>
            <a:lvl1pPr marL="285750" indent="-194310" algn="l">
              <a:lnSpc>
                <a:spcPts val="17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3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br>
              <a:rPr lang="en-US" dirty="0"/>
            </a:b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6ABDF-2326-9E45-8E5D-9E5FC6E22C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559F-D07E-9448-A48A-3FAC382488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1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0050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74FF91-56F8-4041-8084-DCA6FE376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80" y="1704616"/>
            <a:ext cx="1874520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890E7C6-6DB0-2747-A517-8DEE6CDE9D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6179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70EB97E-35CF-6846-8293-85934656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7790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7E2AC7-593C-1A48-9B8F-BCBC2F014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259" y="1704615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2475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3636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083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0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17764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30726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29792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5604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0AB91-AE22-8F4F-B0BC-99D98181E680}"/>
              </a:ext>
            </a:extLst>
          </p:cNvPr>
          <p:cNvSpPr/>
          <p:nvPr userDrawn="1"/>
        </p:nvSpPr>
        <p:spPr>
          <a:xfrm>
            <a:off x="619077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F2F4F1-A0CE-194A-99F7-2918509C6C49}"/>
              </a:ext>
            </a:extLst>
          </p:cNvPr>
          <p:cNvSpPr/>
          <p:nvPr userDrawn="1"/>
        </p:nvSpPr>
        <p:spPr>
          <a:xfrm>
            <a:off x="2629523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E50DA-7B8F-6A49-A19F-6956D1A26B7F}"/>
              </a:ext>
            </a:extLst>
          </p:cNvPr>
          <p:cNvSpPr/>
          <p:nvPr userDrawn="1"/>
        </p:nvSpPr>
        <p:spPr>
          <a:xfrm>
            <a:off x="4628589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AAEC86-254A-974D-8B29-05FD6132BC2D}"/>
              </a:ext>
            </a:extLst>
          </p:cNvPr>
          <p:cNvSpPr/>
          <p:nvPr userDrawn="1"/>
        </p:nvSpPr>
        <p:spPr>
          <a:xfrm>
            <a:off x="6644401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B5AD87-CC57-C14A-90CC-6DE93EAE48A0}"/>
              </a:ext>
            </a:extLst>
          </p:cNvPr>
          <p:cNvSpPr/>
          <p:nvPr userDrawn="1"/>
        </p:nvSpPr>
        <p:spPr>
          <a:xfrm>
            <a:off x="0" y="1142999"/>
            <a:ext cx="9144000" cy="2874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155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ECBA7-0A4E-A44A-8F84-264B7C320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750B-6A57-6F4A-BAED-0846F1391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31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1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187F09-6BA9-B341-B448-935BCDE3C36A}"/>
              </a:ext>
            </a:extLst>
          </p:cNvPr>
          <p:cNvSpPr/>
          <p:nvPr userDrawn="1"/>
        </p:nvSpPr>
        <p:spPr>
          <a:xfrm>
            <a:off x="453803" y="1044020"/>
            <a:ext cx="4110446" cy="2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1095101"/>
            <a:ext cx="3648892" cy="1937251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EB5F1-41D5-4C44-BE0D-D66A379E78F6}"/>
              </a:ext>
            </a:extLst>
          </p:cNvPr>
          <p:cNvSpPr/>
          <p:nvPr userDrawn="1"/>
        </p:nvSpPr>
        <p:spPr>
          <a:xfrm>
            <a:off x="684580" y="3157393"/>
            <a:ext cx="3648892" cy="383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95" y="3223360"/>
            <a:ext cx="3459212" cy="245773"/>
          </a:xfrm>
        </p:spPr>
        <p:txBody>
          <a:bodyPr anchor="ctr">
            <a:norm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700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68000">
                <a:schemeClr val="accent5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9000">
                <a:schemeClr val="accent1">
                  <a:alpha val="75000"/>
                  <a:lumMod val="90000"/>
                  <a:lumOff val="10000"/>
                </a:schemeClr>
              </a:gs>
              <a:gs pos="50000">
                <a:schemeClr val="accent1">
                  <a:lumMod val="75000"/>
                </a:schemeClr>
              </a:gs>
              <a:gs pos="68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5480022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0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7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79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700"/>
              </a:lnSpc>
              <a:spcBef>
                <a:spcPts val="0"/>
              </a:spcBef>
              <a:buNone/>
              <a:defRPr sz="8500" b="0" i="0"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8500" dirty="0"/>
              <a:t>Title to </a:t>
            </a:r>
            <a:br>
              <a:rPr lang="en-US" sz="8500" dirty="0"/>
            </a:br>
            <a:r>
              <a:rPr lang="en-US" sz="8500" dirty="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333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E0D07B-C2E4-C644-90AF-440D283DA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F8307-4C4B-6443-ACF1-41CB053457E3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2F6D8-C540-8E4C-B7F4-6A07B5B2D99C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6A9D3A5-182D-4C56-949C-4D5972CF8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8B1B52-D294-4765-AF97-54011764282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770749DD-4C88-474C-A8FE-1D8232AF8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09716-98B0-DE43-BA19-29BD610C7EB2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1A89B-40C8-5744-9E65-2FC77BC156CD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0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43BAF3-7A31-4B45-9099-035BC373E6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283" y="1270747"/>
            <a:ext cx="4898717" cy="326022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 spc="20" baseline="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99D334D-2533-6E48-9EF8-BE59D2948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7246" y="1062913"/>
            <a:ext cx="3341688" cy="2891181"/>
          </a:xfrm>
          <a:solidFill>
            <a:schemeClr val="bg1">
              <a:lumMod val="85000"/>
            </a:schemeClr>
          </a:solidFill>
        </p:spPr>
        <p:txBody>
          <a:bodyPr wrap="non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3EBDAC-B5B3-6F4C-9420-6C96C4E74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58" y="466416"/>
            <a:ext cx="4898717" cy="518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C1DF36-2526-8D40-854C-D53DB4595C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58288" y="4763334"/>
            <a:ext cx="3086100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67AE-6F12-344F-8718-33C755B55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844388" y="4763334"/>
            <a:ext cx="1098653" cy="27463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5322" y="1435188"/>
            <a:ext cx="5856515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A3C1A0B-A322-BC41-A124-483B9141A4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322" y="1817297"/>
            <a:ext cx="5856515" cy="2543001"/>
          </a:xfrm>
        </p:spPr>
        <p:txBody>
          <a:bodyPr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183F1-D288-C341-A6EC-541166B32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B1225-5AD3-8F4B-BA89-4D8A3130FF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1509-E2A0-7E44-B5E5-5E5DDBB56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CD4B7BB-C6B1-4047-93CA-4A6BC6CAD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49" y="1565595"/>
            <a:ext cx="7886700" cy="2876931"/>
          </a:xfrm>
        </p:spPr>
        <p:txBody>
          <a:bodyPr numCol="2" spcCol="457200"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  <a:p>
            <a:pPr lvl="0"/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pulvinar.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19FC-85B9-A74F-AD5A-59ABB75812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EF3A-0A9F-E14C-9FC6-E8477BAFA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70" y="1449027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1A618D6-EB63-EA43-A21C-B103C35BC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70" y="2542769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DDEC8D-78EC-A644-8B8B-9708FEC34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1471" y="3636511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1470" y="1710691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5E79F7-F96B-B74D-A872-5DD93CD26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1470" y="2802468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359F78B-FA29-2044-A54D-9B0DD377B1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70" y="3904302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38EC65-2C85-C046-9738-37708E9478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4566-2799-E844-91E1-99813A0D72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672209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74445"/>
            <a:ext cx="7886700" cy="271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59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99976" y="4687685"/>
            <a:ext cx="1342074" cy="492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EB39-BDD5-3540-B088-F494392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5353" y="4763334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 spc="100" baseline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Kent Rush Thesis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E155-D1A5-5C42-B024-39462222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58953" y="4763334"/>
            <a:ext cx="118408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Page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2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7" r:id="rId3"/>
    <p:sldLayoutId id="2147483661" r:id="rId4"/>
    <p:sldLayoutId id="2147483672" r:id="rId5"/>
    <p:sldLayoutId id="2147483662" r:id="rId6"/>
    <p:sldLayoutId id="2147483663" r:id="rId7"/>
    <p:sldLayoutId id="2147483685" r:id="rId8"/>
    <p:sldLayoutId id="2147483680" r:id="rId9"/>
    <p:sldLayoutId id="2147483687" r:id="rId10"/>
    <p:sldLayoutId id="2147483686" r:id="rId11"/>
    <p:sldLayoutId id="2147483688" r:id="rId12"/>
    <p:sldLayoutId id="2147483679" r:id="rId13"/>
    <p:sldLayoutId id="2147483689" r:id="rId14"/>
    <p:sldLayoutId id="2147483666" r:id="rId15"/>
    <p:sldLayoutId id="2147483675" r:id="rId16"/>
    <p:sldLayoutId id="2147483678" r:id="rId17"/>
    <p:sldLayoutId id="2147483684" r:id="rId18"/>
    <p:sldLayoutId id="2147483667" r:id="rId19"/>
    <p:sldLayoutId id="2147483681" r:id="rId20"/>
    <p:sldLayoutId id="2147483682" r:id="rId21"/>
    <p:sldLayoutId id="2147483683" r:id="rId22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kern="1200" spc="300" baseline="0">
          <a:solidFill>
            <a:schemeClr val="tx1"/>
          </a:solidFill>
          <a:latin typeface="Abolition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75000"/>
        <a:buFont typeface="Arial" panose="020B0604020202020204" pitchFamily="34" charset="0"/>
        <a:buNone/>
        <a:defRPr sz="2400" b="0" i="0" kern="800" cap="none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10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000" b="0" i="0" kern="1200" spc="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labbe/Kalman-and-Bayesian-Filters-in-Python/blob/master/10-Unscented-Kalman-Filter.ipynb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72CF8-E4C3-6C4E-BECD-93A8D4237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214" y="591311"/>
            <a:ext cx="8393468" cy="1811338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AN APPLICATION OF THE UNSCENTED KALMAN FILTER FOR SPACECRAFT ATTITUDE ESTIMATION ON REAL AND SIMULATED LIGHT CURVE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70925-6BA6-CD4F-A1FC-A53AD94023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Kent 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A8D14-B295-4561-8891-1E6E8DBC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48" y="257175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5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D016E-926E-4868-8577-707E2E01F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Debris Removal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C191B5-475A-4E2C-B6CD-F2DC22A7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Potential Applications of Attitude Determination from Light Curves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A8FA9-60DF-4616-9C92-275F8D3F55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How fast is this spacecraft spinning?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 what way is this spacecraft spinning?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45D17-0233-436B-A5C7-50B0DD4837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this spacecraft pointing at targets of significance to national security?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E86205-683E-4DD5-91C1-8B25D98356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behaving as expected?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Is my spacecraft under control?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B69FC2-4A20-4D78-AA44-BC00B2D51F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National Security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9EA20A-C329-4B9F-880B-3658347514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E4FAE0-FB06-4EC4-B9CD-5A22607D2E6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722217-ABA4-4669-9D22-41DECCFF8F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A6F0-7286-4B77-ADDE-5405017A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39866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4" y="1026448"/>
            <a:ext cx="48987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State estimates Modified Rodriguez Parameters and angular velocity.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tumbling objects inertial properties are also estimated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Dynamic model is </a:t>
            </a:r>
            <a:r>
              <a:rPr lang="en-US" dirty="0" err="1"/>
              <a:t>Eulers</a:t>
            </a:r>
            <a:r>
              <a:rPr lang="en-US" dirty="0"/>
              <a:t> Equations of 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Measurement model is a combination of a </a:t>
            </a:r>
            <a:r>
              <a:rPr lang="en-US" sz="2000" dirty="0" err="1"/>
              <a:t>Phong</a:t>
            </a:r>
            <a:r>
              <a:rPr lang="en-US" sz="2000" dirty="0"/>
              <a:t> BRDF and Ray Tracing.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Kalman Filter Formulations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A18B3-73ED-4C9D-AC37-0D76F14B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64" y="1319213"/>
            <a:ext cx="2489050" cy="25050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3B614E-0EA1-4DA5-A04A-53145406964B}"/>
              </a:ext>
            </a:extLst>
          </p:cNvPr>
          <p:cNvSpPr/>
          <p:nvPr/>
        </p:nvSpPr>
        <p:spPr>
          <a:xfrm>
            <a:off x="6908006" y="2364581"/>
            <a:ext cx="485775" cy="47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321B85-8ED5-4217-8D48-DD7F97AC3CE1}"/>
              </a:ext>
            </a:extLst>
          </p:cNvPr>
          <p:cNvSpPr/>
          <p:nvPr/>
        </p:nvSpPr>
        <p:spPr>
          <a:xfrm>
            <a:off x="7653337" y="3112293"/>
            <a:ext cx="485775" cy="47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7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5CD048-8452-48A1-9E20-D7034940E6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179838"/>
            <a:ext cx="2081805" cy="246774"/>
          </a:xfrm>
        </p:spPr>
        <p:txBody>
          <a:bodyPr/>
          <a:lstStyle/>
          <a:p>
            <a:r>
              <a:rPr lang="en-US" dirty="0"/>
              <a:t>“Ray Tracing”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92DE9-A2A5-4C2A-8D28-4C7B96A7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B5D35-78FC-46B1-B42E-F8CF70F60B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5621" y="1598078"/>
            <a:ext cx="2081805" cy="21583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Breaks up each facet into multiple small facets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Calculates the occlusion for each sub-facet given sun vector and observation vector.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FEB0B-4D31-464B-971C-7772AAD684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40278" y="1492598"/>
            <a:ext cx="2081805" cy="21583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Obeys conservation of energy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Accurately models decreasing diffuse component as incident angle decreases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9CB9DB-B158-4A29-BDEE-FA98CE0B92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56575" y="1492598"/>
            <a:ext cx="2081805" cy="2158304"/>
          </a:xfrm>
        </p:spPr>
        <p:txBody>
          <a:bodyPr/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Calculate the percentage of each facet that is not occluded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Apply the </a:t>
            </a:r>
            <a:r>
              <a:rPr lang="en-US" dirty="0" err="1"/>
              <a:t>Phong</a:t>
            </a:r>
            <a:r>
              <a:rPr lang="en-US" dirty="0"/>
              <a:t> BRDF model for the reflectance of each facet accounting for occlusion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25F6A3-930F-478A-BEC2-43B319BC8D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1097" y="1181802"/>
            <a:ext cx="2081805" cy="246774"/>
          </a:xfrm>
        </p:spPr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BRDF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A900F-DBC8-45EA-A1B5-B05FF67DE0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3128" y="1179838"/>
            <a:ext cx="2081805" cy="246774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7C53E9-68DC-4277-92FE-029E006DA93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658DC-A300-4AFA-B97D-79588DEBA8D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F316373-E662-4AEA-B910-A9B790A5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77" y="2970509"/>
            <a:ext cx="1937549" cy="1571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56108-17EC-462C-86C7-005D2D09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203" y="3220662"/>
            <a:ext cx="1321593" cy="13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5" y="1026448"/>
            <a:ext cx="4653516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was generated for various geometries across various orbits sampled over the course of a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 attitude was randomized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was discarded if the angle between the observer and sun was larger than 90 degrees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Simulated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76CD6B8-B233-4758-A2FE-F6333DDD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175" y="581283"/>
            <a:ext cx="1838961" cy="1838961"/>
          </a:xfrm>
          <a:prstGeom prst="rect">
            <a:avLst/>
          </a:prstGeom>
        </p:spPr>
      </p:pic>
      <p:pic>
        <p:nvPicPr>
          <p:cNvPr id="13" name="Picture 12" descr="A picture containing light, lamp&#10;&#10;Description automatically generated">
            <a:extLst>
              <a:ext uri="{FF2B5EF4-FFF2-40B4-BE49-F238E27FC236}">
                <a16:creationId xmlns:a16="http://schemas.microsoft.com/office/drawing/2014/main" id="{B46D7E4E-0F4F-4458-9657-C97B4950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93" y="2583006"/>
            <a:ext cx="1838961" cy="1838961"/>
          </a:xfrm>
          <a:prstGeom prst="rect">
            <a:avLst/>
          </a:prstGeom>
        </p:spPr>
      </p:pic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3D6F821-CC84-417F-A33F-FBD74A35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081" y="2571750"/>
            <a:ext cx="1838960" cy="1838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16F090-C594-4C1D-B097-E60D2A4B6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2" y="3754823"/>
            <a:ext cx="4042893" cy="6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33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4" y="1026448"/>
            <a:ext cx="48987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data was provided by Lockheed Martin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objects were selected due to their unique geometries and quality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Kalman Filter applied to real data was tuned and verified on simulated data and then applied to real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Real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large room&#10;&#10;Description automatically generated">
            <a:extLst>
              <a:ext uri="{FF2B5EF4-FFF2-40B4-BE49-F238E27FC236}">
                <a16:creationId xmlns:a16="http://schemas.microsoft.com/office/drawing/2014/main" id="{7C7EA3FD-2C4C-4756-8563-20E2FEBA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38" y="325324"/>
            <a:ext cx="1778000" cy="1185333"/>
          </a:xfrm>
          <a:prstGeom prst="rect">
            <a:avLst/>
          </a:prstGeom>
        </p:spPr>
      </p:pic>
      <p:pic>
        <p:nvPicPr>
          <p:cNvPr id="9" name="Picture 8" descr="A picture containing black, transport, white, dark&#10;&#10;Description automatically generated">
            <a:extLst>
              <a:ext uri="{FF2B5EF4-FFF2-40B4-BE49-F238E27FC236}">
                <a16:creationId xmlns:a16="http://schemas.microsoft.com/office/drawing/2014/main" id="{7A735D41-C7DF-422D-B820-8CE1247D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20" y="325324"/>
            <a:ext cx="1185333" cy="1185333"/>
          </a:xfrm>
          <a:prstGeom prst="rect">
            <a:avLst/>
          </a:prstGeom>
        </p:spPr>
      </p:pic>
      <p:pic>
        <p:nvPicPr>
          <p:cNvPr id="11" name="Picture 10" descr="A satellite in space&#10;&#10;Description automatically generated">
            <a:extLst>
              <a:ext uri="{FF2B5EF4-FFF2-40B4-BE49-F238E27FC236}">
                <a16:creationId xmlns:a16="http://schemas.microsoft.com/office/drawing/2014/main" id="{A896CF18-EF61-4127-BBB9-FB91C89F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06" y="1959467"/>
            <a:ext cx="1778000" cy="1026795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C874A12F-0357-4705-A687-0187F3C67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998" y="1880781"/>
            <a:ext cx="1544271" cy="1186179"/>
          </a:xfrm>
          <a:prstGeom prst="rect">
            <a:avLst/>
          </a:prstGeom>
        </p:spPr>
      </p:pic>
      <p:pic>
        <p:nvPicPr>
          <p:cNvPr id="15" name="Picture 14" descr="A picture containing black, dark, light, white&#10;&#10;Description automatically generated">
            <a:extLst>
              <a:ext uri="{FF2B5EF4-FFF2-40B4-BE49-F238E27FC236}">
                <a16:creationId xmlns:a16="http://schemas.microsoft.com/office/drawing/2014/main" id="{871CB594-9CA6-4D59-A8CE-EAE45F9F9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801" y="3389068"/>
            <a:ext cx="1093074" cy="10930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3DBCEB-7492-4758-B27C-84FC5B34BFF8}"/>
              </a:ext>
            </a:extLst>
          </p:cNvPr>
          <p:cNvSpPr txBox="1"/>
          <p:nvPr/>
        </p:nvSpPr>
        <p:spPr>
          <a:xfrm>
            <a:off x="6319706" y="4411360"/>
            <a:ext cx="17808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Ariane-40 Rocket Body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88404A-CC4D-4720-A5A4-44A87AF5A328}"/>
              </a:ext>
            </a:extLst>
          </p:cNvPr>
          <p:cNvSpPr txBox="1"/>
          <p:nvPr/>
        </p:nvSpPr>
        <p:spPr>
          <a:xfrm>
            <a:off x="6978320" y="3040214"/>
            <a:ext cx="6110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Sert-2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524D0-0F1C-439E-94A2-5710C81428E2}"/>
              </a:ext>
            </a:extLst>
          </p:cNvPr>
          <p:cNvSpPr txBox="1"/>
          <p:nvPr/>
        </p:nvSpPr>
        <p:spPr>
          <a:xfrm>
            <a:off x="6981042" y="1521072"/>
            <a:ext cx="9728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Ajisai</a:t>
            </a:r>
            <a:r>
              <a:rPr lang="en-US" dirty="0"/>
              <a:t> (EGS)</a:t>
            </a:r>
          </a:p>
        </p:txBody>
      </p:sp>
    </p:spTree>
    <p:extLst>
      <p:ext uri="{BB962C8B-B14F-4D97-AF65-F5344CB8AC3E}">
        <p14:creationId xmlns:p14="http://schemas.microsoft.com/office/powerpoint/2010/main" val="324918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4" y="1026448"/>
            <a:ext cx="48987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processing all the simulated trials, the results were searched for instances of alternative, symmetrical solutions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7091223" cy="518478"/>
          </a:xfrm>
        </p:spPr>
        <p:txBody>
          <a:bodyPr/>
          <a:lstStyle/>
          <a:p>
            <a:r>
              <a:rPr lang="en-US" dirty="0"/>
              <a:t>Symmetrical 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Slide   </a:t>
            </a:r>
            <a:fld id="{6C7E6F33-74EE-5541-8108-8353B402F8C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79CD-7958-4932-8A27-269DF9EB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2873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C479CA-4BE6-43BD-9AA3-6905D0498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Convergence of the Kalman Filter was determined by observing the updates to the state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non-tumbling case, convergence was determined if the size of the updates to angular velocity were less than 1e-4 radians/second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tumbling case this was increased to 2e-3</a:t>
            </a:r>
          </a:p>
        </p:txBody>
      </p:sp>
      <p:pic>
        <p:nvPicPr>
          <p:cNvPr id="8" name="Picture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E0EF8C-EFFB-4435-B7B4-A3EA044F31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3964" r="396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01241D-F42A-4226-8BBC-861FA4E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5389582" cy="518478"/>
          </a:xfrm>
        </p:spPr>
        <p:txBody>
          <a:bodyPr/>
          <a:lstStyle/>
          <a:p>
            <a:r>
              <a:rPr lang="en-US" dirty="0"/>
              <a:t>Convergence Criteria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60F57-E038-4160-9FDA-6471AC9325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90A46-F7F0-4CB1-9140-34A589E3D6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9AC20-A300-45C3-8646-B84A9F33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a solution was converged, its validity was evaluated by how well it fit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light curve predicted by the state estimate was subtracted from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residual is expected to converge near zero for a valid 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B22A1-01F2-47AD-AA3E-E6A9586C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Error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80F51-1E38-4128-A862-3B4A5081138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6F0B0-AB1D-47EF-9642-8DFA900A5E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E8A3D9-348C-46AA-ADC3-1435296C1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75" y="1243180"/>
            <a:ext cx="3540242" cy="26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4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92FB-5DCB-254E-B053-803DD63C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60" y="34796"/>
            <a:ext cx="8561159" cy="2251187"/>
          </a:xfrm>
        </p:spPr>
        <p:txBody>
          <a:bodyPr/>
          <a:lstStyle/>
          <a:p>
            <a:r>
              <a:rPr lang="en-US" dirty="0"/>
              <a:t>Introduction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69999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F77D6-328E-4F69-A1C3-B3659591A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384" y="1026448"/>
            <a:ext cx="4898717" cy="3260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solution was said to be symmetrical if the Z component of the angular velocity was the negative of the truth in the OBSERVATION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observation frame is defined to have its XY plane coplanar to the sun and observation vectors. The Z axis completes the frame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08B9D-B89A-4BF1-A0D0-51B87F61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640483" cy="518478"/>
          </a:xfrm>
        </p:spPr>
        <p:txBody>
          <a:bodyPr/>
          <a:lstStyle/>
          <a:p>
            <a:r>
              <a:rPr lang="en-US" dirty="0"/>
              <a:t>Symmetrical 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6982-FDCA-4937-ACC0-7FA931D5E1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F4A9-BE5F-4DD4-9E49-D50C0731CA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A picture containing flying, bird, airplane&#10;&#10;Description automatically generated">
            <a:extLst>
              <a:ext uri="{FF2B5EF4-FFF2-40B4-BE49-F238E27FC236}">
                <a16:creationId xmlns:a16="http://schemas.microsoft.com/office/drawing/2014/main" id="{CB87089E-47AA-4171-88EF-418EA976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67" y="837630"/>
            <a:ext cx="2850127" cy="2994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906DA9-D0EA-45D1-98A4-9D4B5E7A0E70}"/>
              </a:ext>
            </a:extLst>
          </p:cNvPr>
          <p:cNvSpPr txBox="1"/>
          <p:nvPr/>
        </p:nvSpPr>
        <p:spPr>
          <a:xfrm>
            <a:off x="5785646" y="3707562"/>
            <a:ext cx="27201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Definition of the Observation Frame</a:t>
            </a:r>
          </a:p>
        </p:txBody>
      </p:sp>
    </p:spTree>
    <p:extLst>
      <p:ext uri="{BB962C8B-B14F-4D97-AF65-F5344CB8AC3E}">
        <p14:creationId xmlns:p14="http://schemas.microsoft.com/office/powerpoint/2010/main" val="2243045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8E70-7488-4E76-8C99-FC494F7B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5046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70C8-085D-4453-BCC3-A230D0333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DE7BB-0601-4A25-AB65-9EB85C8D04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EF1BB-5D71-4252-A054-1620226F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23EC-A09F-4EE4-BEF2-7DAF689E2D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DEE9-1A38-4E71-91C5-B91B95876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1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72FB9-FD7F-430B-8261-CF825D53D6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96787-DA0C-4D9D-8F0B-D607FCEEF5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F3B5A-D8FB-4C04-BEA7-94F36358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0A6F-5D49-4243-B3FA-D46571C6B76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447D-781D-4214-A3A7-CF8769A241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50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C6F9-2233-4C48-84D4-6B2F84C2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22377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F9160-9BA7-4BBE-8A3A-A1DC9CBE3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8B76C-9FFC-4334-B71A-EE10AB7F00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3EDFA0-80B6-4868-A496-0DB7ED7C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Orbit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413CF-F2AB-4466-B66D-2AAFB4D967C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C7CB9-BAEE-43CD-BB35-8D4AD48D20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22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AE144-6960-4980-9A7A-56B70665D6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74151-AB75-4C86-910E-9E81D83329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ADBFA-B689-4240-BF04-AF30561C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5721052" cy="518478"/>
          </a:xfrm>
        </p:spPr>
        <p:txBody>
          <a:bodyPr/>
          <a:lstStyle/>
          <a:p>
            <a:r>
              <a:rPr lang="en-US" dirty="0"/>
              <a:t>Effects of Geometry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BB6AC-06F8-473E-9E65-E4C0EF90CF0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A63A1-6CFA-4C64-BF38-97F220B192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96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8C9AC-7DA2-4518-876C-DB415E7D9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06EAF-1D93-421B-B44E-3FCB30766F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98B04-A279-4F56-A8DE-A87ECAA4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Tumbling 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22922-8302-4E75-B489-64FD7B5E62B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94B21-F9AA-41A6-A62D-07DB24D2C0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39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39D0B3-BD75-4A6D-8C1A-E9146BD245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57522-A0F9-4C48-87F3-7904085C2E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CDCB04-1E7D-4621-8699-6040784B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Symmetrical 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E4324-3EE3-49EE-82E4-596C48690D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3DE72-E549-4A32-8116-9B9EC7DA85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7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21CA0D-7B1E-4385-A921-346E88F1F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75363A-A3E6-4BBF-9ACF-15E4B5569A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F8223A-5631-48C5-B7D1-6D7EFD2A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Real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68486-1557-4DAB-9792-D41FC937436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E0BB-D282-4DB9-A563-D68DA4416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4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BB6F-F1AB-4C35-BCC9-0E2E53AE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18C4C-71D5-4840-938F-380A116DA8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49" y="1300163"/>
            <a:ext cx="8314393" cy="3142363"/>
          </a:xfrm>
        </p:spPr>
        <p:txBody>
          <a:bodyPr/>
          <a:lstStyle/>
          <a:p>
            <a:r>
              <a:rPr lang="en-US" dirty="0"/>
              <a:t>This thesis attempts to estimate the attitude and angular velocities of earth orbiting objects using light curve data</a:t>
            </a:r>
          </a:p>
          <a:p>
            <a:r>
              <a:rPr lang="en-US" dirty="0"/>
              <a:t>Light curve data is easily accessible and plentiful. Developing methods of analyzing this data opens significant opportunities for research and analysis.</a:t>
            </a:r>
          </a:p>
          <a:p>
            <a:r>
              <a:rPr lang="en-US" dirty="0"/>
              <a:t>The ability to estimate attitude and angular velocity of space objects is particularly useful for spacecraft and mission identification, as well as applications for debris removal.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C6D74-2F80-48F3-B99D-6F2DA0AB8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F1BE4-1F97-4A9E-8B1B-9016FD583D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18772-DB90-43F7-BE8D-9B0D2E6D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886" y="1300163"/>
            <a:ext cx="2878111" cy="28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05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C6F9-2233-4C48-84D4-6B2F84C2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72072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B8C3-8A3E-46E1-AB7C-DA09CA9B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estimate tumbling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4AB20-0109-46D3-BBA7-62CB1A388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59770-FE4E-4765-A482-AEE0487907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5A394-C063-4814-BD44-76D2D5F94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5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B759-670B-488C-98FA-DBBAC7C6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this be applied to real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5B322-28A1-4438-84CB-2D4C857C1F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1B885-47AE-470E-83A2-EEB01639C58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E6A1-D8DA-4C46-B8F1-3C8A823EDF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35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DD69-AAD1-4107-9450-F312BC5A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solutions using this method unique?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C5122-BC0D-423C-AD7B-44E3FACDE0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4EE0A-A09B-43F7-9185-738699B1BA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14971-587B-4F13-B740-321745C407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67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A3A1-CB9D-4CDB-BF21-7981428D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this method work best?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6954-C8D8-4851-B35C-C32DA114F0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D1AF2-F85C-4FAB-8225-20DC5529A89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ECE85-0C68-4B67-BFA6-9C61C4092EA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68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1C0A-87C3-4A91-9625-4E5534F5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036525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2DAD2-A8BA-4812-8122-9CD874FC7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38096"/>
            <a:ext cx="3326130" cy="246774"/>
          </a:xfrm>
        </p:spPr>
        <p:txBody>
          <a:bodyPr/>
          <a:lstStyle/>
          <a:p>
            <a:r>
              <a:rPr lang="en-US" dirty="0"/>
              <a:t>Improved Reflectance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6E03A-BD99-473C-BF09-A97F07F0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D8CE0-CE9F-48FA-8CBA-2FD75AC5CB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FB94-0D82-4AC5-B1F7-02B61DB2F3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UKF Improvements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374A3-EFAF-41C0-B1AB-5BFC037871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827DF0-657E-46B7-9744-4B318FD2B0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3EC5FD-8E1A-4668-B969-F5ADD7E41C3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48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2DAD2-A8BA-4812-8122-9CD874FC7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38096"/>
            <a:ext cx="3326130" cy="246774"/>
          </a:xfrm>
        </p:spPr>
        <p:txBody>
          <a:bodyPr/>
          <a:lstStyle/>
          <a:p>
            <a:r>
              <a:rPr lang="en-US" dirty="0"/>
              <a:t>Orbit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6E03A-BD99-473C-BF09-A97F07F0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D8CE0-CE9F-48FA-8CBA-2FD75AC5CB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FB94-0D82-4AC5-B1F7-02B61DB2F3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Improved Data Acquisition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374A3-EFAF-41C0-B1AB-5BFC037871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827DF0-657E-46B7-9744-4B318FD2B0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3EC5FD-8E1A-4668-B969-F5ADD7E41C3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58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8B43-27B6-4637-9D77-726DA0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789305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51AF7-E411-445E-B451-4851A02D4D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650" y="539646"/>
            <a:ext cx="3429000" cy="3521276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P. Magnusson, M. A. </a:t>
            </a:r>
            <a:r>
              <a:rPr lang="en-US" dirty="0" err="1"/>
              <a:t>Barucci</a:t>
            </a:r>
            <a:r>
              <a:rPr lang="en-US" dirty="0"/>
              <a:t>, J. D. Drummond, K. </a:t>
            </a:r>
            <a:r>
              <a:rPr lang="en-US" dirty="0" err="1"/>
              <a:t>Lumme</a:t>
            </a:r>
            <a:r>
              <a:rPr lang="en-US" dirty="0"/>
              <a:t>, and S. J. </a:t>
            </a:r>
            <a:r>
              <a:rPr lang="en-US" dirty="0" err="1"/>
              <a:t>Ostro</a:t>
            </a:r>
            <a:r>
              <a:rPr lang="en-US" dirty="0"/>
              <a:t>. Determination of pole orientations and shapes of asteroids. In R. P. </a:t>
            </a:r>
            <a:r>
              <a:rPr lang="en-US" dirty="0" err="1"/>
              <a:t>Binzel</a:t>
            </a:r>
            <a:r>
              <a:rPr lang="en-US" dirty="0"/>
              <a:t>, T. </a:t>
            </a:r>
            <a:r>
              <a:rPr lang="en-US" dirty="0" err="1"/>
              <a:t>Gehrels</a:t>
            </a:r>
            <a:r>
              <a:rPr lang="en-US" dirty="0"/>
              <a:t>, and M. S. Matthews, editors, Asteroids II, pages 67{97, Jan. 1989.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9D3D2F-EFBD-4E84-8169-0AAA72E9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6350" y="539646"/>
            <a:ext cx="3429000" cy="3521276"/>
          </a:xfrm>
        </p:spPr>
        <p:txBody>
          <a:bodyPr/>
          <a:lstStyle/>
          <a:p>
            <a:pPr marL="228600" indent="-228600">
              <a:buFont typeface="+mj-lt"/>
              <a:buAutoNum type="arabicPeriod" startAt="5"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71A5AF-E8FE-461C-8823-15ED9A85D02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13CFE7-9721-45FD-8AE9-EBC859AC3A5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5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BB6F-F1AB-4C35-BCC9-0E2E53AE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18C4C-71D5-4840-938F-380A116DA8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49" y="1300163"/>
            <a:ext cx="8314393" cy="3142363"/>
          </a:xfrm>
        </p:spPr>
        <p:txBody>
          <a:bodyPr/>
          <a:lstStyle/>
          <a:p>
            <a:r>
              <a:rPr lang="en-US" dirty="0"/>
              <a:t>Data collected by observing the brightness of spacecraft as they pass overhead through a telescope</a:t>
            </a:r>
          </a:p>
          <a:p>
            <a:r>
              <a:rPr lang="en-US" dirty="0"/>
              <a:t>Long exposure images or rapid sequence of images</a:t>
            </a:r>
          </a:p>
          <a:p>
            <a:r>
              <a:rPr lang="en-US" dirty="0"/>
              <a:t>Camera CCD reports brightness as “counts” of photons</a:t>
            </a:r>
          </a:p>
          <a:p>
            <a:r>
              <a:rPr lang="en-US" dirty="0"/>
              <a:t>Object brightness is determined by its position, orientation, and reflectance properties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C6D74-2F80-48F3-B99D-6F2DA0AB8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F1BE4-1F97-4A9E-8B1B-9016FD583D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F62047-5C34-432E-885D-1B247304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08" y="1049694"/>
            <a:ext cx="3304041" cy="2479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E4C0F-31A9-4576-BC29-9572F85D9D0D}"/>
              </a:ext>
            </a:extLst>
          </p:cNvPr>
          <p:cNvSpPr txBox="1"/>
          <p:nvPr/>
        </p:nvSpPr>
        <p:spPr>
          <a:xfrm>
            <a:off x="5597920" y="3529151"/>
            <a:ext cx="29611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Curve Data from Sert-2 Spacecraft</a:t>
            </a:r>
          </a:p>
        </p:txBody>
      </p:sp>
    </p:spTree>
    <p:extLst>
      <p:ext uri="{BB962C8B-B14F-4D97-AF65-F5344CB8AC3E}">
        <p14:creationId xmlns:p14="http://schemas.microsoft.com/office/powerpoint/2010/main" val="843764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3042-6C51-45A2-9311-A40B757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788354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58820-787C-45ED-871D-BD985956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EKF vs UKF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3E157-0599-44ED-849A-779AE66C588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14C0A-8BF4-448C-9B37-A635B884C1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A09C7-4773-4F15-9E94-8CBD4399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41" y="1319133"/>
            <a:ext cx="3777100" cy="2809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BD771-DF03-4A06-915D-8AF350E7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1441"/>
            <a:ext cx="4572000" cy="20806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6DE098-F134-4669-84CE-D4C3A3EEF0AF}"/>
              </a:ext>
            </a:extLst>
          </p:cNvPr>
          <p:cNvSpPr txBox="1"/>
          <p:nvPr/>
        </p:nvSpPr>
        <p:spPr>
          <a:xfrm>
            <a:off x="4613892" y="3626477"/>
            <a:ext cx="448821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Kalman-and-Bayesian-Filters-in-Python by Roger Labbe.</a:t>
            </a:r>
          </a:p>
          <a:p>
            <a:pPr algn="ctr"/>
            <a:r>
              <a:rPr lang="en-US" sz="600" dirty="0">
                <a:hlinkClick r:id="rId4"/>
              </a:rPr>
              <a:t>https://github.com/rlabbe/Kalman-and-Bayesian-Filters-in-Python/blob/master/10-Unscented-Kalman-Filter.ipynb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05711-BC04-4CAC-9382-46CEB5F52411}"/>
              </a:ext>
            </a:extLst>
          </p:cNvPr>
          <p:cNvSpPr txBox="1"/>
          <p:nvPr/>
        </p:nvSpPr>
        <p:spPr>
          <a:xfrm>
            <a:off x="1255072" y="4196967"/>
            <a:ext cx="23058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Wikipedia: Kalman 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7107C-5EF2-4D29-B8AE-C426A3E0E209}"/>
              </a:ext>
            </a:extLst>
          </p:cNvPr>
          <p:cNvSpPr txBox="1"/>
          <p:nvPr/>
        </p:nvSpPr>
        <p:spPr>
          <a:xfrm>
            <a:off x="4843666" y="1184223"/>
            <a:ext cx="40286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points being transformed by non-linear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240D4-E918-4B34-B001-C1D3510D7310}"/>
              </a:ext>
            </a:extLst>
          </p:cNvPr>
          <p:cNvSpPr txBox="1"/>
          <p:nvPr/>
        </p:nvSpPr>
        <p:spPr>
          <a:xfrm>
            <a:off x="1119458" y="1100977"/>
            <a:ext cx="2549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Extended Kalman Filter Algorithm</a:t>
            </a:r>
          </a:p>
        </p:txBody>
      </p:sp>
    </p:spTree>
    <p:extLst>
      <p:ext uri="{BB962C8B-B14F-4D97-AF65-F5344CB8AC3E}">
        <p14:creationId xmlns:p14="http://schemas.microsoft.com/office/powerpoint/2010/main" val="282102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58820-787C-45ED-871D-BD985956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3E157-0599-44ED-849A-779AE66C588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14C0A-8BF4-448C-9B37-A635B884C1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3C76C64-97EB-4153-9CA5-4B262664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59" y="1081911"/>
            <a:ext cx="3673158" cy="2979678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1C7009F-2644-4CD8-9192-9D27FC3D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23" y="1203841"/>
            <a:ext cx="3154953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8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7AD3B-C4F8-42C8-BDBC-EF051549E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Attitude and Angular velocity estimation have been done before in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Analysis of real data was attempted by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Previous estimations of angular velocity assumed it was constant, not tumbling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11864-5FCB-47B6-95E6-41258A9804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66CAF-072D-4EC7-8CBB-A6F654A4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8955742" cy="518478"/>
          </a:xfrm>
        </p:spPr>
        <p:txBody>
          <a:bodyPr/>
          <a:lstStyle/>
          <a:p>
            <a:r>
              <a:rPr lang="en-US" dirty="0"/>
              <a:t>Previous Work: Attitude 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DE4D-3089-4411-AF5A-75FDFDC85E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492D7-B5C8-442F-8101-042799342A3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7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9CDF04-5B87-4989-9A2B-489778632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Solutions that recreate a light curve are not unique[18]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“Any light curve can be recreated using any combination of geometry and reflectance properties” [18]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impossible to distinguish between clockwise and counterclockwise rotation when the object is unresolved[18]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AB7684-CD77-42EF-8635-8A63B10A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Indeterminacy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E3A2B-36A7-48B3-A28F-4709D6C47CA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Kent Rush Thesis Defense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28C5F-E9BF-495F-8EDF-08C1568D2CC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8FBA1A-3FDC-49B2-9B7A-9AD6AF3E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20" y="1207294"/>
            <a:ext cx="2578894" cy="2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0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7AD3B-C4F8-42C8-BDBC-EF051549E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statistical method which combines a dynamic model and real measurements of a system to estimate its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Essentially finds the state that most accurately predicts the next measurement.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a model of the system dynamics and of the measurement system.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11864-5FCB-47B6-95E6-41258A9804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66CAF-072D-4EC7-8CBB-A6F654A4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DE4D-3089-4411-AF5A-75FDFDC85E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492D7-B5C8-442F-8101-042799342A3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55B2-EECC-4B76-847A-814ABB89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Project Definition</a:t>
            </a:r>
          </a:p>
        </p:txBody>
      </p:sp>
    </p:spTree>
    <p:extLst>
      <p:ext uri="{BB962C8B-B14F-4D97-AF65-F5344CB8AC3E}">
        <p14:creationId xmlns:p14="http://schemas.microsoft.com/office/powerpoint/2010/main" val="216494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BD0FE-026F-4D95-AD9A-083500332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Estimate the attitude and angular velocity of real and simulated objects using an Unscented Kalman Filter</a:t>
            </a:r>
          </a:p>
          <a:p>
            <a:r>
              <a:rPr lang="en-US" dirty="0"/>
              <a:t>Develop two Kalman Filter formulations for tumbling and non-tumbling objects.</a:t>
            </a:r>
          </a:p>
          <a:p>
            <a:r>
              <a:rPr lang="en-US" dirty="0"/>
              <a:t>Investigate the effects of symmetry on converged solutions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E52AA-3F66-4841-8A69-6A8A2D48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8" y="466416"/>
            <a:ext cx="5675332" cy="518478"/>
          </a:xfrm>
        </p:spPr>
        <p:txBody>
          <a:bodyPr/>
          <a:lstStyle/>
          <a:p>
            <a:r>
              <a:rPr lang="en-US" dirty="0"/>
              <a:t>Project Definition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FE642-58D5-475F-9F5F-C14710C27B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Kent Rush Thesis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04CAD-7E05-4CA7-98FC-5300C33358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Slide   </a:t>
            </a:r>
            <a:fld id="{6C7E6F33-74EE-5541-8108-8353B402F8C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B8A565-C74E-4874-B609-2D933B42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38" y="880396"/>
            <a:ext cx="1143000" cy="2286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4F4B000-A7D3-4235-94F2-10F902FBE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8" y="3580817"/>
            <a:ext cx="384048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45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C69241"/>
      </a:accent1>
      <a:accent2>
        <a:srgbClr val="789F90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3545</TotalTime>
  <Words>1107</Words>
  <Application>Microsoft Office PowerPoint</Application>
  <PresentationFormat>On-screen Show (16:9)</PresentationFormat>
  <Paragraphs>174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Abolition</vt:lpstr>
      <vt:lpstr>Arial</vt:lpstr>
      <vt:lpstr>Calibri</vt:lpstr>
      <vt:lpstr>Muli</vt:lpstr>
      <vt:lpstr>Muli Regular</vt:lpstr>
      <vt:lpstr>Source Sans Pro</vt:lpstr>
      <vt:lpstr>Source Sans Pro Light</vt:lpstr>
      <vt:lpstr>Utopia Std</vt:lpstr>
      <vt:lpstr>Utopia Std Bold Subhead</vt:lpstr>
      <vt:lpstr>Utopia Std Semibold</vt:lpstr>
      <vt:lpstr>Office Theme</vt:lpstr>
      <vt:lpstr>PowerPoint Presentation</vt:lpstr>
      <vt:lpstr>Introduction and Background</vt:lpstr>
      <vt:lpstr>Introduction</vt:lpstr>
      <vt:lpstr>Light Curves</vt:lpstr>
      <vt:lpstr>Previous Work: Attitude Estimation</vt:lpstr>
      <vt:lpstr>Indeterminacy</vt:lpstr>
      <vt:lpstr>Kalman Filtering</vt:lpstr>
      <vt:lpstr>Motivation and Project Definition</vt:lpstr>
      <vt:lpstr>Project Definition</vt:lpstr>
      <vt:lpstr>Potential Applications of Attitude Determination from Light Curves</vt:lpstr>
      <vt:lpstr>Methodology</vt:lpstr>
      <vt:lpstr>Kalman Filter Formulations</vt:lpstr>
      <vt:lpstr>Measurement Model</vt:lpstr>
      <vt:lpstr>Simulated Data</vt:lpstr>
      <vt:lpstr>Real Data</vt:lpstr>
      <vt:lpstr>Symmetrical solutions</vt:lpstr>
      <vt:lpstr>Validation</vt:lpstr>
      <vt:lpstr>Convergence Criteria</vt:lpstr>
      <vt:lpstr>Residual Error</vt:lpstr>
      <vt:lpstr>Symmetrical solutions</vt:lpstr>
      <vt:lpstr>Results</vt:lpstr>
      <vt:lpstr>Simulation Results</vt:lpstr>
      <vt:lpstr>Real Data Results</vt:lpstr>
      <vt:lpstr>Analysis</vt:lpstr>
      <vt:lpstr>Effects of Orbit</vt:lpstr>
      <vt:lpstr>Effects of Geometry</vt:lpstr>
      <vt:lpstr>Tumbling Solutions</vt:lpstr>
      <vt:lpstr>Symmetrical Solutions</vt:lpstr>
      <vt:lpstr>Results of Real Data</vt:lpstr>
      <vt:lpstr>Conclusions</vt:lpstr>
      <vt:lpstr>Is it possible to estimate tumbling objects</vt:lpstr>
      <vt:lpstr>Can this be applied to real data</vt:lpstr>
      <vt:lpstr>Are solutions using this method unique?</vt:lpstr>
      <vt:lpstr>When does this method work best?</vt:lpstr>
      <vt:lpstr>Future Work</vt:lpstr>
      <vt:lpstr>Future Work</vt:lpstr>
      <vt:lpstr>Future Work</vt:lpstr>
      <vt:lpstr>Sources</vt:lpstr>
      <vt:lpstr>PowerPoint Presentation</vt:lpstr>
      <vt:lpstr>Backup Slides</vt:lpstr>
      <vt:lpstr>EKF vs UKF</vt:lpstr>
      <vt:lpstr>Ray Tracing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Kent Rush</cp:lastModifiedBy>
  <cp:revision>256</cp:revision>
  <cp:lastPrinted>2019-07-25T20:02:46Z</cp:lastPrinted>
  <dcterms:created xsi:type="dcterms:W3CDTF">2019-07-25T17:13:11Z</dcterms:created>
  <dcterms:modified xsi:type="dcterms:W3CDTF">2020-05-17T20:33:16Z</dcterms:modified>
</cp:coreProperties>
</file>